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 ExtraBold"/>
      <p:bold r:id="rId26"/>
      <p:boldItalic r:id="rId27"/>
    </p:embeddedFont>
    <p:embeddedFont>
      <p:font typeface="Encode Sans"/>
      <p:regular r:id="rId28"/>
      <p:bold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Anaheim"/>
      <p:regular r:id="rId34"/>
      <p:bold r:id="rId35"/>
    </p:embeddedFont>
    <p:embeddedFont>
      <p:font typeface="DM Sans"/>
      <p:regular r:id="rId36"/>
      <p:bold r:id="rId37"/>
      <p:italic r:id="rId38"/>
      <p:boldItalic r:id="rId39"/>
    </p:embeddedFont>
    <p:embeddedFont>
      <p:font typeface="Comfortaa"/>
      <p:regular r:id="rId40"/>
      <p:bold r:id="rId41"/>
    </p:embeddedFont>
    <p:embeddedFont>
      <p:font typeface="Questrial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442778-AA5A-4F04-89BA-A4D21AED7CC0}">
  <a:tblStyle styleId="{75442778-AA5A-4F04-89BA-A4D21AED7C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42" Type="http://schemas.openxmlformats.org/officeDocument/2006/relationships/font" Target="fonts/Questrial-regular.fntdata"/><Relationship Id="rId41" Type="http://schemas.openxmlformats.org/officeDocument/2006/relationships/font" Target="fonts/Comforta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ExtraBold-bold.fntdata"/><Relationship Id="rId25" Type="http://schemas.openxmlformats.org/officeDocument/2006/relationships/slide" Target="slides/slide20.xml"/><Relationship Id="rId28" Type="http://schemas.openxmlformats.org/officeDocument/2006/relationships/font" Target="fonts/EncodeSans-regular.fntdata"/><Relationship Id="rId27" Type="http://schemas.openxmlformats.org/officeDocument/2006/relationships/font" Target="fonts/Raleway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ncode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Anaheim-bold.fntdata"/><Relationship Id="rId12" Type="http://schemas.openxmlformats.org/officeDocument/2006/relationships/slide" Target="slides/slide7.xml"/><Relationship Id="rId34" Type="http://schemas.openxmlformats.org/officeDocument/2006/relationships/font" Target="fonts/Anaheim-regular.fntdata"/><Relationship Id="rId15" Type="http://schemas.openxmlformats.org/officeDocument/2006/relationships/slide" Target="slides/slide10.xml"/><Relationship Id="rId37" Type="http://schemas.openxmlformats.org/officeDocument/2006/relationships/font" Target="fonts/DMSans-bold.fntdata"/><Relationship Id="rId14" Type="http://schemas.openxmlformats.org/officeDocument/2006/relationships/slide" Target="slides/slide9.xml"/><Relationship Id="rId36" Type="http://schemas.openxmlformats.org/officeDocument/2006/relationships/font" Target="fonts/DMSans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DM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2be96cb7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2be96cb7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7c52fc680f_5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7c52fc680f_5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2be96cb7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2be96cb7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c52fc680f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c52fc680f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c52fc680f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7c52fc680f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7c52fc680f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7c52fc680f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7c52fc680f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7c52fc680f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7c52fc680f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7c52fc680f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7c52fc680f_5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7c52fc680f_5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7c52fc680f_5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7c52fc680f_5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c52fc680f_5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c52fc680f_5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caaf88fdf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bcaaf88fdf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c52fc680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7c52fc68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c52fc680f_5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7c52fc680f_5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7c52fc680f_5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7c52fc680f_5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caaf88fdf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caaf88fdf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2be96cb7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2be96cb7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caaf88fdf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bcaaf88fdf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2be96cb7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2be96cb7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1083400"/>
            <a:ext cx="66498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225" y="278775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" name="Google Shape;94;p11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11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2" type="title"/>
          </p:nvPr>
        </p:nvSpPr>
        <p:spPr>
          <a:xfrm>
            <a:off x="2885747" y="1495625"/>
            <a:ext cx="1107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3993350" y="1356425"/>
            <a:ext cx="3294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3" type="title"/>
          </p:nvPr>
        </p:nvSpPr>
        <p:spPr>
          <a:xfrm>
            <a:off x="1855762" y="1535675"/>
            <a:ext cx="830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4" type="title"/>
          </p:nvPr>
        </p:nvSpPr>
        <p:spPr>
          <a:xfrm>
            <a:off x="2885747" y="2552900"/>
            <a:ext cx="1107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13"/>
          <p:cNvSpPr txBox="1"/>
          <p:nvPr>
            <p:ph idx="5" type="subTitle"/>
          </p:nvPr>
        </p:nvSpPr>
        <p:spPr>
          <a:xfrm>
            <a:off x="3993350" y="2413700"/>
            <a:ext cx="3294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6" type="title"/>
          </p:nvPr>
        </p:nvSpPr>
        <p:spPr>
          <a:xfrm>
            <a:off x="1855762" y="2592950"/>
            <a:ext cx="830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7" type="title"/>
          </p:nvPr>
        </p:nvSpPr>
        <p:spPr>
          <a:xfrm>
            <a:off x="2885747" y="3610175"/>
            <a:ext cx="1107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3"/>
          <p:cNvSpPr txBox="1"/>
          <p:nvPr>
            <p:ph idx="8" type="subTitle"/>
          </p:nvPr>
        </p:nvSpPr>
        <p:spPr>
          <a:xfrm>
            <a:off x="3993350" y="3470975"/>
            <a:ext cx="3294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13"/>
          <p:cNvSpPr txBox="1"/>
          <p:nvPr>
            <p:ph hasCustomPrompt="1" idx="9" type="title"/>
          </p:nvPr>
        </p:nvSpPr>
        <p:spPr>
          <a:xfrm>
            <a:off x="1855762" y="3650225"/>
            <a:ext cx="830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110187" y="291850"/>
            <a:ext cx="9330407" cy="3895725"/>
            <a:chOff x="-110187" y="291850"/>
            <a:chExt cx="9330407" cy="3895725"/>
          </a:xfrm>
        </p:grpSpPr>
        <p:grpSp>
          <p:nvGrpSpPr>
            <p:cNvPr id="111" name="Google Shape;111;p13"/>
            <p:cNvGrpSpPr/>
            <p:nvPr/>
          </p:nvGrpSpPr>
          <p:grpSpPr>
            <a:xfrm>
              <a:off x="7618880" y="291850"/>
              <a:ext cx="1601339" cy="247650"/>
              <a:chOff x="1962150" y="714375"/>
              <a:chExt cx="4333800" cy="247650"/>
            </a:xfrm>
          </p:grpSpPr>
          <p:cxnSp>
            <p:nvCxnSpPr>
              <p:cNvPr id="112" name="Google Shape;112;p13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13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" name="Google Shape;114;p13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13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6" name="Google Shape;116;p13"/>
            <p:cNvGrpSpPr/>
            <p:nvPr/>
          </p:nvGrpSpPr>
          <p:grpSpPr>
            <a:xfrm>
              <a:off x="-110187" y="3939925"/>
              <a:ext cx="829923" cy="247650"/>
              <a:chOff x="1962150" y="714375"/>
              <a:chExt cx="4333800" cy="247650"/>
            </a:xfrm>
          </p:grpSpPr>
          <p:cxnSp>
            <p:nvCxnSpPr>
              <p:cNvPr id="117" name="Google Shape;117;p13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13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13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13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1" name="Google Shape;121;p13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" name="Google Shape;124;p1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5" name="Google Shape;125;p14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" name="Google Shape;126;p14"/>
          <p:cNvSpPr/>
          <p:nvPr>
            <p:ph idx="2" type="pic"/>
          </p:nvPr>
        </p:nvSpPr>
        <p:spPr>
          <a:xfrm>
            <a:off x="710337" y="1376450"/>
            <a:ext cx="3858900" cy="3062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4"/>
          <p:cNvSpPr txBox="1"/>
          <p:nvPr>
            <p:ph idx="1" type="subTitle"/>
          </p:nvPr>
        </p:nvSpPr>
        <p:spPr>
          <a:xfrm>
            <a:off x="4665587" y="1376450"/>
            <a:ext cx="37623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8" name="Google Shape;128;p14"/>
          <p:cNvGrpSpPr/>
          <p:nvPr/>
        </p:nvGrpSpPr>
        <p:grpSpPr>
          <a:xfrm>
            <a:off x="-184494" y="415675"/>
            <a:ext cx="9404701" cy="3790950"/>
            <a:chOff x="-184494" y="415675"/>
            <a:chExt cx="9404701" cy="3790950"/>
          </a:xfrm>
        </p:grpSpPr>
        <p:grpSp>
          <p:nvGrpSpPr>
            <p:cNvPr id="129" name="Google Shape;129;p14"/>
            <p:cNvGrpSpPr/>
            <p:nvPr/>
          </p:nvGrpSpPr>
          <p:grpSpPr>
            <a:xfrm>
              <a:off x="8514231" y="415675"/>
              <a:ext cx="705976" cy="247650"/>
              <a:chOff x="1962150" y="714375"/>
              <a:chExt cx="4333800" cy="247650"/>
            </a:xfrm>
          </p:grpSpPr>
          <p:cxnSp>
            <p:nvCxnSpPr>
              <p:cNvPr id="130" name="Google Shape;130;p1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" name="Google Shape;131;p1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" name="Google Shape;132;p1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" name="Google Shape;133;p1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4" name="Google Shape;134;p14"/>
            <p:cNvGrpSpPr/>
            <p:nvPr/>
          </p:nvGrpSpPr>
          <p:grpSpPr>
            <a:xfrm>
              <a:off x="-184494" y="3958975"/>
              <a:ext cx="705976" cy="247650"/>
              <a:chOff x="1962150" y="714375"/>
              <a:chExt cx="4333800" cy="247650"/>
            </a:xfrm>
          </p:grpSpPr>
          <p:cxnSp>
            <p:nvCxnSpPr>
              <p:cNvPr id="135" name="Google Shape;135;p1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1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" name="Google Shape;137;p1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720000" y="1154278"/>
            <a:ext cx="7704000" cy="29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9pPr>
          </a:lstStyle>
          <a:p/>
        </p:txBody>
      </p:sp>
      <p:grpSp>
        <p:nvGrpSpPr>
          <p:cNvPr id="144" name="Google Shape;144;p15"/>
          <p:cNvGrpSpPr/>
          <p:nvPr/>
        </p:nvGrpSpPr>
        <p:grpSpPr>
          <a:xfrm>
            <a:off x="-273933" y="1750200"/>
            <a:ext cx="9560785" cy="2695575"/>
            <a:chOff x="-273933" y="1750200"/>
            <a:chExt cx="9560785" cy="2695575"/>
          </a:xfrm>
        </p:grpSpPr>
        <p:grpSp>
          <p:nvGrpSpPr>
            <p:cNvPr id="145" name="Google Shape;145;p15"/>
            <p:cNvGrpSpPr/>
            <p:nvPr/>
          </p:nvGrpSpPr>
          <p:grpSpPr>
            <a:xfrm>
              <a:off x="8423992" y="4198125"/>
              <a:ext cx="862860" cy="247650"/>
              <a:chOff x="1962150" y="714375"/>
              <a:chExt cx="4333800" cy="247650"/>
            </a:xfrm>
          </p:grpSpPr>
          <p:cxnSp>
            <p:nvCxnSpPr>
              <p:cNvPr id="146" name="Google Shape;146;p15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" name="Google Shape;147;p15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" name="Google Shape;148;p15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" name="Google Shape;149;p15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0" name="Google Shape;150;p15"/>
            <p:cNvGrpSpPr/>
            <p:nvPr/>
          </p:nvGrpSpPr>
          <p:grpSpPr>
            <a:xfrm>
              <a:off x="-273933" y="1750200"/>
              <a:ext cx="862860" cy="247650"/>
              <a:chOff x="1962150" y="714375"/>
              <a:chExt cx="4333800" cy="247650"/>
            </a:xfrm>
          </p:grpSpPr>
          <p:cxnSp>
            <p:nvCxnSpPr>
              <p:cNvPr id="151" name="Google Shape;151;p15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" name="Google Shape;152;p15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" name="Google Shape;153;p15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15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720000" y="1154279"/>
            <a:ext cx="77040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9pPr>
          </a:lstStyle>
          <a:p/>
        </p:txBody>
      </p:sp>
      <p:grpSp>
        <p:nvGrpSpPr>
          <p:cNvPr id="160" name="Google Shape;160;p16"/>
          <p:cNvGrpSpPr/>
          <p:nvPr/>
        </p:nvGrpSpPr>
        <p:grpSpPr>
          <a:xfrm>
            <a:off x="8423997" y="1342725"/>
            <a:ext cx="862860" cy="247650"/>
            <a:chOff x="1962150" y="714375"/>
            <a:chExt cx="4333800" cy="247650"/>
          </a:xfrm>
        </p:grpSpPr>
        <p:cxnSp>
          <p:nvCxnSpPr>
            <p:cNvPr id="161" name="Google Shape;161;p1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1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-25" y="4162425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8" name="Google Shape;168;p17"/>
          <p:cNvSpPr txBox="1"/>
          <p:nvPr>
            <p:ph type="title"/>
          </p:nvPr>
        </p:nvSpPr>
        <p:spPr>
          <a:xfrm>
            <a:off x="713225" y="2785400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713225" y="1005925"/>
            <a:ext cx="59829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70" name="Google Shape;170;p17"/>
          <p:cNvGrpSpPr/>
          <p:nvPr/>
        </p:nvGrpSpPr>
        <p:grpSpPr>
          <a:xfrm>
            <a:off x="-32094" y="3692275"/>
            <a:ext cx="705976" cy="247650"/>
            <a:chOff x="1962150" y="714375"/>
            <a:chExt cx="4333800" cy="247650"/>
          </a:xfrm>
        </p:grpSpPr>
        <p:cxnSp>
          <p:nvCxnSpPr>
            <p:cNvPr id="171" name="Google Shape;171;p17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17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17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17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7" name="Google Shape;177;p1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8" name="Google Shape;178;p18"/>
          <p:cNvGrpSpPr/>
          <p:nvPr/>
        </p:nvGrpSpPr>
        <p:grpSpPr>
          <a:xfrm>
            <a:off x="338750" y="-258725"/>
            <a:ext cx="9063719" cy="4574619"/>
            <a:chOff x="338750" y="-258725"/>
            <a:chExt cx="9063719" cy="4574619"/>
          </a:xfrm>
        </p:grpSpPr>
        <p:grpSp>
          <p:nvGrpSpPr>
            <p:cNvPr id="179" name="Google Shape;179;p18"/>
            <p:cNvGrpSpPr/>
            <p:nvPr/>
          </p:nvGrpSpPr>
          <p:grpSpPr>
            <a:xfrm rot="5400000">
              <a:off x="57581" y="22443"/>
              <a:ext cx="809987" cy="247650"/>
              <a:chOff x="1962150" y="714375"/>
              <a:chExt cx="4333800" cy="247650"/>
            </a:xfrm>
          </p:grpSpPr>
          <p:cxnSp>
            <p:nvCxnSpPr>
              <p:cNvPr id="180" name="Google Shape;180;p18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" name="Google Shape;181;p18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18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18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4" name="Google Shape;184;p18"/>
            <p:cNvGrpSpPr/>
            <p:nvPr/>
          </p:nvGrpSpPr>
          <p:grpSpPr>
            <a:xfrm>
              <a:off x="8592481" y="4068243"/>
              <a:ext cx="809987" cy="247650"/>
              <a:chOff x="1962150" y="714375"/>
              <a:chExt cx="4333800" cy="247650"/>
            </a:xfrm>
          </p:grpSpPr>
          <p:cxnSp>
            <p:nvCxnSpPr>
              <p:cNvPr id="185" name="Google Shape;185;p18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8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18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18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9" name="Google Shape;189;p18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4770164" y="1315213"/>
            <a:ext cx="34698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4" name="Google Shape;194;p19"/>
          <p:cNvSpPr txBox="1"/>
          <p:nvPr>
            <p:ph idx="2" type="subTitle"/>
          </p:nvPr>
        </p:nvSpPr>
        <p:spPr>
          <a:xfrm>
            <a:off x="904025" y="1315213"/>
            <a:ext cx="34698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95" name="Google Shape;195;p19"/>
          <p:cNvGrpSpPr/>
          <p:nvPr/>
        </p:nvGrpSpPr>
        <p:grpSpPr>
          <a:xfrm>
            <a:off x="-155713" y="-329428"/>
            <a:ext cx="8122213" cy="3856763"/>
            <a:chOff x="-155713" y="-329428"/>
            <a:chExt cx="8122213" cy="3856763"/>
          </a:xfrm>
        </p:grpSpPr>
        <p:grpSp>
          <p:nvGrpSpPr>
            <p:cNvPr id="196" name="Google Shape;196;p19"/>
            <p:cNvGrpSpPr/>
            <p:nvPr/>
          </p:nvGrpSpPr>
          <p:grpSpPr>
            <a:xfrm rot="5400000">
              <a:off x="7408212" y="-18790"/>
              <a:ext cx="868927" cy="247650"/>
              <a:chOff x="1962150" y="714375"/>
              <a:chExt cx="4333800" cy="247650"/>
            </a:xfrm>
          </p:grpSpPr>
          <p:cxnSp>
            <p:nvCxnSpPr>
              <p:cNvPr id="197" name="Google Shape;197;p19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19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19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1" name="Google Shape;201;p19"/>
            <p:cNvGrpSpPr/>
            <p:nvPr/>
          </p:nvGrpSpPr>
          <p:grpSpPr>
            <a:xfrm>
              <a:off x="-155713" y="3279685"/>
              <a:ext cx="868927" cy="247650"/>
              <a:chOff x="1962150" y="714375"/>
              <a:chExt cx="4333800" cy="247650"/>
            </a:xfrm>
          </p:grpSpPr>
          <p:cxnSp>
            <p:nvCxnSpPr>
              <p:cNvPr id="202" name="Google Shape;202;p19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19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19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19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06" name="Google Shape;206;p19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0" name="Google Shape;210;p20"/>
          <p:cNvSpPr txBox="1"/>
          <p:nvPr>
            <p:ph type="title"/>
          </p:nvPr>
        </p:nvSpPr>
        <p:spPr>
          <a:xfrm>
            <a:off x="713264" y="539500"/>
            <a:ext cx="34281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1" type="subTitle"/>
          </p:nvPr>
        </p:nvSpPr>
        <p:spPr>
          <a:xfrm>
            <a:off x="713225" y="1460975"/>
            <a:ext cx="342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/>
        </p:nvSpPr>
        <p:spPr>
          <a:xfrm>
            <a:off x="713275" y="2927450"/>
            <a:ext cx="3858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3" name="Google Shape;213;p20"/>
          <p:cNvGrpSpPr/>
          <p:nvPr/>
        </p:nvGrpSpPr>
        <p:grpSpPr>
          <a:xfrm rot="5400000">
            <a:off x="-294683" y="151366"/>
            <a:ext cx="1547167" cy="247650"/>
            <a:chOff x="1962150" y="714375"/>
            <a:chExt cx="4333800" cy="247650"/>
          </a:xfrm>
        </p:grpSpPr>
        <p:cxnSp>
          <p:nvCxnSpPr>
            <p:cNvPr id="214" name="Google Shape;214;p20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0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0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0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235875" y="1119138"/>
            <a:ext cx="4194900" cy="16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434625" y="1119150"/>
            <a:ext cx="15669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235875" y="2705113"/>
            <a:ext cx="4194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/>
          <p:nvPr/>
        </p:nvSpPr>
        <p:spPr>
          <a:xfrm>
            <a:off x="123900" y="133200"/>
            <a:ext cx="8896200" cy="48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22" name="Google Shape;222;p22"/>
          <p:cNvGrpSpPr/>
          <p:nvPr/>
        </p:nvGrpSpPr>
        <p:grpSpPr>
          <a:xfrm>
            <a:off x="123900" y="133201"/>
            <a:ext cx="8896200" cy="4877129"/>
            <a:chOff x="123900" y="168749"/>
            <a:chExt cx="8896200" cy="4806000"/>
          </a:xfrm>
        </p:grpSpPr>
        <p:grpSp>
          <p:nvGrpSpPr>
            <p:cNvPr id="223" name="Google Shape;223;p22"/>
            <p:cNvGrpSpPr/>
            <p:nvPr/>
          </p:nvGrpSpPr>
          <p:grpSpPr>
            <a:xfrm>
              <a:off x="200100" y="168749"/>
              <a:ext cx="247650" cy="1663200"/>
              <a:chOff x="367125" y="261749"/>
              <a:chExt cx="247650" cy="1663200"/>
            </a:xfrm>
          </p:grpSpPr>
          <p:cxnSp>
            <p:nvCxnSpPr>
              <p:cNvPr id="224" name="Google Shape;224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8" name="Google Shape;228;p22"/>
            <p:cNvGrpSpPr/>
            <p:nvPr/>
          </p:nvGrpSpPr>
          <p:grpSpPr>
            <a:xfrm flipH="1" rot="-5400000">
              <a:off x="831675" y="3943124"/>
              <a:ext cx="247650" cy="1663200"/>
              <a:chOff x="367125" y="261749"/>
              <a:chExt cx="247650" cy="1663200"/>
            </a:xfrm>
          </p:grpSpPr>
          <p:cxnSp>
            <p:nvCxnSpPr>
              <p:cNvPr id="229" name="Google Shape;229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3" name="Google Shape;233;p22"/>
            <p:cNvGrpSpPr/>
            <p:nvPr/>
          </p:nvGrpSpPr>
          <p:grpSpPr>
            <a:xfrm rot="5400000">
              <a:off x="8064675" y="-462826"/>
              <a:ext cx="247650" cy="1663200"/>
              <a:chOff x="367125" y="261749"/>
              <a:chExt cx="247650" cy="1663200"/>
            </a:xfrm>
          </p:grpSpPr>
          <p:cxnSp>
            <p:nvCxnSpPr>
              <p:cNvPr id="234" name="Google Shape;234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8" name="Google Shape;238;p22"/>
            <p:cNvGrpSpPr/>
            <p:nvPr/>
          </p:nvGrpSpPr>
          <p:grpSpPr>
            <a:xfrm rot="10800000">
              <a:off x="8696250" y="3311549"/>
              <a:ext cx="247650" cy="1663200"/>
              <a:chOff x="367125" y="261749"/>
              <a:chExt cx="247650" cy="1663200"/>
            </a:xfrm>
          </p:grpSpPr>
          <p:cxnSp>
            <p:nvCxnSpPr>
              <p:cNvPr id="239" name="Google Shape;239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54276"/>
            <a:ext cx="77040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352475" y="-272229"/>
            <a:ext cx="8430800" cy="5520566"/>
            <a:chOff x="352475" y="-272229"/>
            <a:chExt cx="8430800" cy="5520566"/>
          </a:xfrm>
        </p:grpSpPr>
        <p:grpSp>
          <p:nvGrpSpPr>
            <p:cNvPr id="25" name="Google Shape;25;p4"/>
            <p:cNvGrpSpPr/>
            <p:nvPr/>
          </p:nvGrpSpPr>
          <p:grpSpPr>
            <a:xfrm rot="5400000">
              <a:off x="7847729" y="415667"/>
              <a:ext cx="1623441" cy="247650"/>
              <a:chOff x="1962150" y="714375"/>
              <a:chExt cx="4333800" cy="247650"/>
            </a:xfrm>
          </p:grpSpPr>
          <p:cxnSp>
            <p:nvCxnSpPr>
              <p:cNvPr id="26" name="Google Shape;26;p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0" name="Google Shape;30;p4"/>
            <p:cNvGrpSpPr/>
            <p:nvPr/>
          </p:nvGrpSpPr>
          <p:grpSpPr>
            <a:xfrm rot="5400000">
              <a:off x="12367" y="4660579"/>
              <a:ext cx="927867" cy="247650"/>
              <a:chOff x="1962150" y="714375"/>
              <a:chExt cx="4333800" cy="247650"/>
            </a:xfrm>
          </p:grpSpPr>
          <p:cxnSp>
            <p:nvCxnSpPr>
              <p:cNvPr id="31" name="Google Shape;31;p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5128964" y="2249775"/>
            <a:ext cx="2887500" cy="1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1127538" y="2249775"/>
            <a:ext cx="2887500" cy="1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5128963" y="1798575"/>
            <a:ext cx="2887500" cy="4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1127538" y="1798575"/>
            <a:ext cx="2887500" cy="4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" name="Google Shape;42;p5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3" name="Google Shape;43;p5"/>
          <p:cNvGrpSpPr/>
          <p:nvPr/>
        </p:nvGrpSpPr>
        <p:grpSpPr>
          <a:xfrm>
            <a:off x="-185795" y="291850"/>
            <a:ext cx="790052" cy="247650"/>
            <a:chOff x="1962150" y="714375"/>
            <a:chExt cx="4333800" cy="247650"/>
          </a:xfrm>
        </p:grpSpPr>
        <p:cxnSp>
          <p:nvCxnSpPr>
            <p:cNvPr id="44" name="Google Shape;44;p5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5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5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5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1" name="Google Shape;51;p6"/>
          <p:cNvGrpSpPr/>
          <p:nvPr/>
        </p:nvGrpSpPr>
        <p:grpSpPr>
          <a:xfrm>
            <a:off x="-176484" y="1543675"/>
            <a:ext cx="9401449" cy="2525825"/>
            <a:chOff x="-176484" y="1543675"/>
            <a:chExt cx="9401449" cy="2525825"/>
          </a:xfrm>
        </p:grpSpPr>
        <p:grpSp>
          <p:nvGrpSpPr>
            <p:cNvPr id="52" name="Google Shape;52;p6"/>
            <p:cNvGrpSpPr/>
            <p:nvPr/>
          </p:nvGrpSpPr>
          <p:grpSpPr>
            <a:xfrm>
              <a:off x="8537191" y="1543675"/>
              <a:ext cx="687774" cy="247650"/>
              <a:chOff x="1962150" y="714375"/>
              <a:chExt cx="4333800" cy="247650"/>
            </a:xfrm>
          </p:grpSpPr>
          <p:cxnSp>
            <p:nvCxnSpPr>
              <p:cNvPr id="53" name="Google Shape;53;p6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" name="Google Shape;54;p6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" name="Google Shape;55;p6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6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7" name="Google Shape;57;p6"/>
            <p:cNvGrpSpPr/>
            <p:nvPr/>
          </p:nvGrpSpPr>
          <p:grpSpPr>
            <a:xfrm>
              <a:off x="-176484" y="3821850"/>
              <a:ext cx="687774" cy="247650"/>
              <a:chOff x="1962150" y="714375"/>
              <a:chExt cx="4333800" cy="247650"/>
            </a:xfrm>
          </p:grpSpPr>
          <p:cxnSp>
            <p:nvCxnSpPr>
              <p:cNvPr id="58" name="Google Shape;58;p6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6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6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2" name="Google Shape;62;p6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710475" y="1371750"/>
            <a:ext cx="3775800" cy="29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7" name="Google Shape;67;p7"/>
          <p:cNvSpPr/>
          <p:nvPr>
            <p:ph idx="2" type="pic"/>
          </p:nvPr>
        </p:nvSpPr>
        <p:spPr>
          <a:xfrm>
            <a:off x="4743450" y="1245600"/>
            <a:ext cx="3677700" cy="3234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" name="Google Shape;68;p7"/>
          <p:cNvGrpSpPr/>
          <p:nvPr/>
        </p:nvGrpSpPr>
        <p:grpSpPr>
          <a:xfrm>
            <a:off x="-180994" y="-162017"/>
            <a:ext cx="9002294" cy="2857592"/>
            <a:chOff x="-180994" y="-162017"/>
            <a:chExt cx="9002294" cy="2857592"/>
          </a:xfrm>
        </p:grpSpPr>
        <p:grpSp>
          <p:nvGrpSpPr>
            <p:cNvPr id="69" name="Google Shape;69;p7"/>
            <p:cNvGrpSpPr/>
            <p:nvPr/>
          </p:nvGrpSpPr>
          <p:grpSpPr>
            <a:xfrm>
              <a:off x="-180994" y="2447925"/>
              <a:ext cx="705976" cy="247650"/>
              <a:chOff x="1962150" y="714375"/>
              <a:chExt cx="4333800" cy="247650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7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7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4" name="Google Shape;74;p7"/>
            <p:cNvGrpSpPr/>
            <p:nvPr/>
          </p:nvGrpSpPr>
          <p:grpSpPr>
            <a:xfrm rot="5400000">
              <a:off x="8346871" y="64762"/>
              <a:ext cx="701209" cy="247650"/>
              <a:chOff x="1962150" y="714375"/>
              <a:chExt cx="4333800" cy="247650"/>
            </a:xfrm>
          </p:grpSpPr>
          <p:cxnSp>
            <p:nvCxnSpPr>
              <p:cNvPr id="75" name="Google Shape;75;p7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" name="Google Shape;76;p7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9" name="Google Shape;79;p7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" name="Google Shape;8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8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>
            <p:ph idx="2" type="pic"/>
          </p:nvPr>
        </p:nvSpPr>
        <p:spPr>
          <a:xfrm>
            <a:off x="-9525" y="0"/>
            <a:ext cx="915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/>
          <p:nvPr>
            <p:ph type="title"/>
          </p:nvPr>
        </p:nvSpPr>
        <p:spPr>
          <a:xfrm>
            <a:off x="5515975" y="3765800"/>
            <a:ext cx="2914800" cy="838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uscar-demo.rastrian.dev/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Relationship Id="rId5" Type="http://schemas.openxmlformats.org/officeDocument/2006/relationships/image" Target="../media/image14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lqrwsXUsOvkqQ1QVr9PZEbkPVdKgacE_ZHOvNsS07ec/copy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idx="1" type="subTitle"/>
          </p:nvPr>
        </p:nvSpPr>
        <p:spPr>
          <a:xfrm>
            <a:off x="547775" y="2675150"/>
            <a:ext cx="5723100" cy="3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Trabalho de Conclusão de Curso Engenharia de Software PUC Minas - 2025/2 </a:t>
            </a:r>
            <a:endParaRPr sz="1200"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426" y="2334475"/>
            <a:ext cx="3503402" cy="254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3"/>
          <p:cNvCxnSpPr/>
          <p:nvPr/>
        </p:nvCxnSpPr>
        <p:spPr>
          <a:xfrm>
            <a:off x="809625" y="2634863"/>
            <a:ext cx="460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0" name="Google Shape;250;p23"/>
          <p:cNvGrpSpPr/>
          <p:nvPr/>
        </p:nvGrpSpPr>
        <p:grpSpPr>
          <a:xfrm rot="5400000">
            <a:off x="7310154" y="569667"/>
            <a:ext cx="1623441" cy="247650"/>
            <a:chOff x="1962150" y="714375"/>
            <a:chExt cx="4333800" cy="247650"/>
          </a:xfrm>
        </p:grpSpPr>
        <p:cxnSp>
          <p:nvCxnSpPr>
            <p:cNvPr id="251" name="Google Shape;251;p23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3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3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3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5" name="Google Shape;255;p23" title="logo-busca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925" y="280200"/>
            <a:ext cx="2469350" cy="23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>
            <p:ph idx="1" type="subTitle"/>
          </p:nvPr>
        </p:nvSpPr>
        <p:spPr>
          <a:xfrm>
            <a:off x="809625" y="3389000"/>
            <a:ext cx="2148300" cy="2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Alunos:</a:t>
            </a:r>
            <a:br>
              <a:rPr lang="en" sz="1200"/>
            </a:br>
            <a:r>
              <a:rPr lang="en" sz="1200"/>
              <a:t>Luis Vaz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Lucas Lima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do sistema</a:t>
            </a:r>
            <a:endParaRPr/>
          </a:p>
        </p:txBody>
      </p:sp>
      <p:pic>
        <p:nvPicPr>
          <p:cNvPr id="413" name="Google Shape;413;p32" title="Untitled Diagra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475" y="1017725"/>
            <a:ext cx="6943049" cy="401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>
            <p:ph type="title"/>
          </p:nvPr>
        </p:nvSpPr>
        <p:spPr>
          <a:xfrm>
            <a:off x="4235875" y="1119138"/>
            <a:ext cx="4194900" cy="16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Telas de </a:t>
            </a:r>
            <a:br>
              <a:rPr lang="en"/>
            </a:br>
            <a:r>
              <a:rPr lang="en"/>
              <a:t>Usuário</a:t>
            </a:r>
            <a:endParaRPr/>
          </a:p>
        </p:txBody>
      </p:sp>
      <p:cxnSp>
        <p:nvCxnSpPr>
          <p:cNvPr id="419" name="Google Shape;419;p33"/>
          <p:cNvCxnSpPr/>
          <p:nvPr/>
        </p:nvCxnSpPr>
        <p:spPr>
          <a:xfrm>
            <a:off x="4121575" y="1176190"/>
            <a:ext cx="2700" cy="222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0" name="Google Shape;4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77947" y="1916288"/>
            <a:ext cx="3846328" cy="2013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33"/>
          <p:cNvGrpSpPr/>
          <p:nvPr/>
        </p:nvGrpSpPr>
        <p:grpSpPr>
          <a:xfrm>
            <a:off x="7344946" y="3568450"/>
            <a:ext cx="2171667" cy="247650"/>
            <a:chOff x="1962150" y="714375"/>
            <a:chExt cx="4333800" cy="247650"/>
          </a:xfrm>
        </p:grpSpPr>
        <p:cxnSp>
          <p:nvCxnSpPr>
            <p:cNvPr id="422" name="Google Shape;422;p33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33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33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33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6" name="Google Shape;426;p33"/>
          <p:cNvGrpSpPr/>
          <p:nvPr/>
        </p:nvGrpSpPr>
        <p:grpSpPr>
          <a:xfrm rot="5400000">
            <a:off x="207653" y="688857"/>
            <a:ext cx="1796793" cy="247650"/>
            <a:chOff x="1962150" y="714375"/>
            <a:chExt cx="4333800" cy="247650"/>
          </a:xfrm>
        </p:grpSpPr>
        <p:cxnSp>
          <p:nvCxnSpPr>
            <p:cNvPr id="427" name="Google Shape;427;p33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33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33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33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 title="Screenshot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25" y="1503800"/>
            <a:ext cx="3877399" cy="320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 title="Screenshot_7.png"/>
          <p:cNvPicPr preferRelativeResize="0"/>
          <p:nvPr/>
        </p:nvPicPr>
        <p:blipFill rotWithShape="1">
          <a:blip r:embed="rId4">
            <a:alphaModFix/>
          </a:blip>
          <a:srcRect b="19807" l="0" r="0" t="0"/>
          <a:stretch/>
        </p:blipFill>
        <p:spPr>
          <a:xfrm>
            <a:off x="4827600" y="1503800"/>
            <a:ext cx="3933847" cy="320022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4"/>
          <p:cNvSpPr txBox="1"/>
          <p:nvPr>
            <p:ph type="title"/>
          </p:nvPr>
        </p:nvSpPr>
        <p:spPr>
          <a:xfrm>
            <a:off x="553575" y="415200"/>
            <a:ext cx="7799100" cy="9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Tela principal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5" title="Screenshot_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225" y="475100"/>
            <a:ext cx="5433625" cy="41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5"/>
          <p:cNvSpPr txBox="1"/>
          <p:nvPr/>
        </p:nvSpPr>
        <p:spPr>
          <a:xfrm>
            <a:off x="333775" y="521025"/>
            <a:ext cx="2759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Tela de Login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6" title="Screenshot_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475" y="439625"/>
            <a:ext cx="4698375" cy="44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6"/>
          <p:cNvSpPr txBox="1"/>
          <p:nvPr/>
        </p:nvSpPr>
        <p:spPr>
          <a:xfrm>
            <a:off x="366350" y="439625"/>
            <a:ext cx="402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Informações adicionais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7" title="Screenshot_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24" y="1278175"/>
            <a:ext cx="4089526" cy="36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 title="Screenshot_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524" y="1291025"/>
            <a:ext cx="4157677" cy="358956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 txBox="1"/>
          <p:nvPr/>
        </p:nvSpPr>
        <p:spPr>
          <a:xfrm>
            <a:off x="380325" y="350075"/>
            <a:ext cx="775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Tela de busca de veículos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8" title="Screenshot_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151" y="408025"/>
            <a:ext cx="5255774" cy="432744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8"/>
          <p:cNvSpPr txBox="1"/>
          <p:nvPr/>
        </p:nvSpPr>
        <p:spPr>
          <a:xfrm>
            <a:off x="309350" y="49660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Filtros de busca de veículos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9" title="Screenshot_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24" y="438100"/>
            <a:ext cx="4880600" cy="426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9"/>
          <p:cNvSpPr txBox="1"/>
          <p:nvPr/>
        </p:nvSpPr>
        <p:spPr>
          <a:xfrm>
            <a:off x="325625" y="438100"/>
            <a:ext cx="352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Tela de visualização de veículo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0"/>
          <p:cNvSpPr txBox="1"/>
          <p:nvPr>
            <p:ph type="ctrTitle"/>
          </p:nvPr>
        </p:nvSpPr>
        <p:spPr>
          <a:xfrm>
            <a:off x="713225" y="1083400"/>
            <a:ext cx="66498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Live-Demo</a:t>
            </a:r>
            <a:endParaRPr/>
          </a:p>
        </p:txBody>
      </p:sp>
      <p:sp>
        <p:nvSpPr>
          <p:cNvPr id="474" name="Google Shape;474;p40"/>
          <p:cNvSpPr txBox="1"/>
          <p:nvPr>
            <p:ph idx="1" type="subTitle"/>
          </p:nvPr>
        </p:nvSpPr>
        <p:spPr>
          <a:xfrm>
            <a:off x="713225" y="278775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https://buscar-demo.rastrian.dev/</a:t>
            </a:r>
            <a:endParaRPr sz="1400"/>
          </a:p>
        </p:txBody>
      </p:sp>
      <p:pic>
        <p:nvPicPr>
          <p:cNvPr id="475" name="Google Shape;4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825" y="2787750"/>
            <a:ext cx="4652426" cy="2171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40"/>
          <p:cNvGrpSpPr/>
          <p:nvPr/>
        </p:nvGrpSpPr>
        <p:grpSpPr>
          <a:xfrm>
            <a:off x="8230728" y="2571750"/>
            <a:ext cx="989407" cy="247650"/>
            <a:chOff x="1962150" y="714375"/>
            <a:chExt cx="4333800" cy="247650"/>
          </a:xfrm>
        </p:grpSpPr>
        <p:cxnSp>
          <p:nvCxnSpPr>
            <p:cNvPr id="477" name="Google Shape;477;p40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40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40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40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1" name="Google Shape;481;p40"/>
          <p:cNvGrpSpPr/>
          <p:nvPr/>
        </p:nvGrpSpPr>
        <p:grpSpPr>
          <a:xfrm>
            <a:off x="-66750" y="415675"/>
            <a:ext cx="1751289" cy="247650"/>
            <a:chOff x="1962150" y="714375"/>
            <a:chExt cx="4333800" cy="247650"/>
          </a:xfrm>
        </p:grpSpPr>
        <p:cxnSp>
          <p:nvCxnSpPr>
            <p:cNvPr id="482" name="Google Shape;482;p40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40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40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0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0" name="Google Shape;490;p41"/>
          <p:cNvGraphicFramePr/>
          <p:nvPr/>
        </p:nvGraphicFramePr>
        <p:xfrm>
          <a:off x="3215800" y="194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{75442778-AA5A-4F04-89BA-A4D21AED7CC0}</a:tableStyleId>
              </a:tblPr>
              <a:tblGrid>
                <a:gridCol w="2239425"/>
                <a:gridCol w="1805550"/>
                <a:gridCol w="1851700"/>
              </a:tblGrid>
              <a:tr h="54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Configuração do ambiente de desenvolvimento (IDE, Docker) e definição </a:t>
                      </a: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 arquitetura</a:t>
                      </a: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do sistema.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Organização dos boards do GitHub, provisionamento e configuração da VPS ARM da Oracle e criação do repositório Git com as branches.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Revisão do modelo de dados e criação de tabelas no banco de dados (PostgreSQL).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Implementação da estrutura inicial do projeto e documentação do ambiente configurado.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Desenvolvimento de rotinas de web scraping e/ou APIs para coleta de anúncios e</a:t>
                      </a: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implementação</a:t>
                      </a: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das regras de normalização de dados.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Desenvolvimento da interface de busca principal do sistema e implementação dos filtros avançados.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Implementação do enriquecimento de dados e desenvolvimento do algoritmo para identificação de duplicatas.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Desenvolvimento da visualização unificada dos anúncios e criação da página de detalhes dos veículos.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9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Implementação da funcionalidade de análise de preços de mercado para o Vendedor.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Configuração da autenticação de usuários e desenvolvimento das interfaces de login e registro.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Implementação de ferramentas de monitoramento (Grafana, Elastic Stack) e realização de testes unitários.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Desenvolvimento do painel de administração e da interface para validação e moderação de conteúdo.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Implementação de melhorias de desempenho (caching) e configuração de dashboards e alertas.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Realização de testes de integração e correções de bugs identificados.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Desenvolvimento da estrutura inicial para a funcionalidade de anúncios próprios (modelos de dados e endpoints).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Criação de dashboards e relatórios de métricas do sistema e implementação de testes de carga e desempenho.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66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Deploy da aplicação em ambiente de produção e verificação final do sistema e </a:t>
                      </a: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Preparação e apresentação do projeto de TCC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Criação e atualização da documentação técnica e de usuário e </a:t>
                      </a:r>
                      <a:r>
                        <a:rPr lang="en" sz="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Revisão e refinamento final do código e containerização da aplicação (Docker) </a:t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1" name="Google Shape;491;p41"/>
          <p:cNvSpPr/>
          <p:nvPr/>
        </p:nvSpPr>
        <p:spPr>
          <a:xfrm rot="-5400000">
            <a:off x="2949700" y="2755385"/>
            <a:ext cx="180000" cy="489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1"/>
          <p:cNvSpPr/>
          <p:nvPr/>
        </p:nvSpPr>
        <p:spPr>
          <a:xfrm rot="-5400000">
            <a:off x="2949700" y="2247211"/>
            <a:ext cx="180000" cy="489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/>
          <p:nvPr/>
        </p:nvSpPr>
        <p:spPr>
          <a:xfrm rot="-5400000">
            <a:off x="2949700" y="1739615"/>
            <a:ext cx="180000" cy="489000"/>
          </a:xfrm>
          <a:prstGeom prst="rect">
            <a:avLst/>
          </a:prstGeom>
          <a:solidFill>
            <a:srgbClr val="317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 rot="-5400000">
            <a:off x="2949700" y="1155820"/>
            <a:ext cx="180000" cy="489000"/>
          </a:xfrm>
          <a:prstGeom prst="rect">
            <a:avLst/>
          </a:prstGeom>
          <a:solidFill>
            <a:srgbClr val="317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41"/>
          <p:cNvCxnSpPr>
            <a:stCxn id="491" idx="0"/>
            <a:endCxn id="492" idx="0"/>
          </p:cNvCxnSpPr>
          <p:nvPr/>
        </p:nvCxnSpPr>
        <p:spPr>
          <a:xfrm flipH="1" rot="10800000">
            <a:off x="2795200" y="2491685"/>
            <a:ext cx="600" cy="5082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41"/>
          <p:cNvCxnSpPr>
            <a:stCxn id="492" idx="0"/>
            <a:endCxn id="493" idx="0"/>
          </p:cNvCxnSpPr>
          <p:nvPr/>
        </p:nvCxnSpPr>
        <p:spPr>
          <a:xfrm flipH="1" rot="10800000">
            <a:off x="2795200" y="1984111"/>
            <a:ext cx="600" cy="5076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41"/>
          <p:cNvCxnSpPr>
            <a:stCxn id="493" idx="0"/>
            <a:endCxn id="494" idx="0"/>
          </p:cNvCxnSpPr>
          <p:nvPr/>
        </p:nvCxnSpPr>
        <p:spPr>
          <a:xfrm flipH="1" rot="10800000">
            <a:off x="2795200" y="1400315"/>
            <a:ext cx="600" cy="5838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41"/>
          <p:cNvSpPr/>
          <p:nvPr/>
        </p:nvSpPr>
        <p:spPr>
          <a:xfrm rot="-5400000">
            <a:off x="2949700" y="1743449"/>
            <a:ext cx="180000" cy="489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/>
          <p:nvPr/>
        </p:nvSpPr>
        <p:spPr>
          <a:xfrm rot="-5400000">
            <a:off x="2949700" y="1159075"/>
            <a:ext cx="180000" cy="489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/>
          <p:nvPr/>
        </p:nvSpPr>
        <p:spPr>
          <a:xfrm rot="-5400000">
            <a:off x="2949700" y="575279"/>
            <a:ext cx="180000" cy="489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1"/>
          <p:cNvSpPr/>
          <p:nvPr/>
        </p:nvSpPr>
        <p:spPr>
          <a:xfrm rot="-5400000">
            <a:off x="2949700" y="-8516"/>
            <a:ext cx="180000" cy="489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41"/>
          <p:cNvCxnSpPr>
            <a:stCxn id="498" idx="0"/>
            <a:endCxn id="499" idx="0"/>
          </p:cNvCxnSpPr>
          <p:nvPr/>
        </p:nvCxnSpPr>
        <p:spPr>
          <a:xfrm flipH="1" rot="10800000">
            <a:off x="2795200" y="1403549"/>
            <a:ext cx="600" cy="5844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41"/>
          <p:cNvCxnSpPr>
            <a:stCxn id="499" idx="0"/>
            <a:endCxn id="500" idx="0"/>
          </p:cNvCxnSpPr>
          <p:nvPr/>
        </p:nvCxnSpPr>
        <p:spPr>
          <a:xfrm flipH="1" rot="10800000">
            <a:off x="2795200" y="819775"/>
            <a:ext cx="600" cy="5838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41"/>
          <p:cNvCxnSpPr>
            <a:stCxn id="500" idx="0"/>
            <a:endCxn id="501" idx="0"/>
          </p:cNvCxnSpPr>
          <p:nvPr/>
        </p:nvCxnSpPr>
        <p:spPr>
          <a:xfrm flipH="1" rot="10800000">
            <a:off x="2795200" y="235979"/>
            <a:ext cx="600" cy="5838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41"/>
          <p:cNvSpPr/>
          <p:nvPr/>
        </p:nvSpPr>
        <p:spPr>
          <a:xfrm rot="-5400000">
            <a:off x="2949700" y="3421012"/>
            <a:ext cx="180000" cy="489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1"/>
          <p:cNvCxnSpPr>
            <a:stCxn id="505" idx="0"/>
            <a:endCxn id="491" idx="0"/>
          </p:cNvCxnSpPr>
          <p:nvPr/>
        </p:nvCxnSpPr>
        <p:spPr>
          <a:xfrm flipH="1" rot="10800000">
            <a:off x="2795200" y="2999812"/>
            <a:ext cx="600" cy="6657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41"/>
          <p:cNvSpPr txBox="1"/>
          <p:nvPr/>
        </p:nvSpPr>
        <p:spPr>
          <a:xfrm>
            <a:off x="-73257" y="1745973"/>
            <a:ext cx="274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Cronograma</a:t>
            </a:r>
            <a:endParaRPr b="1" sz="3000">
              <a:solidFill>
                <a:srgbClr val="3172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1"/>
          <p:cNvSpPr txBox="1"/>
          <p:nvPr/>
        </p:nvSpPr>
        <p:spPr>
          <a:xfrm>
            <a:off x="3265050" y="49600"/>
            <a:ext cx="3744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Comfortaa"/>
                <a:ea typeface="Comfortaa"/>
                <a:cs typeface="Comfortaa"/>
                <a:sym typeface="Comfortaa"/>
              </a:rPr>
              <a:t>Agosto 1ª sprint</a:t>
            </a:r>
            <a:endParaRPr sz="1600">
              <a:solidFill>
                <a:srgbClr val="4747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3265050" y="626888"/>
            <a:ext cx="3744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Comfortaa"/>
                <a:ea typeface="Comfortaa"/>
                <a:cs typeface="Comfortaa"/>
                <a:sym typeface="Comfortaa"/>
              </a:rPr>
              <a:t>Agosto 2ª sprint</a:t>
            </a:r>
            <a:endParaRPr sz="1600">
              <a:solidFill>
                <a:srgbClr val="4747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0" name="Google Shape;510;p41"/>
          <p:cNvSpPr/>
          <p:nvPr/>
        </p:nvSpPr>
        <p:spPr>
          <a:xfrm rot="-5400000">
            <a:off x="2949700" y="4000223"/>
            <a:ext cx="180000" cy="489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41"/>
          <p:cNvCxnSpPr>
            <a:stCxn id="510" idx="0"/>
          </p:cNvCxnSpPr>
          <p:nvPr/>
        </p:nvCxnSpPr>
        <p:spPr>
          <a:xfrm flipH="1" rot="10800000">
            <a:off x="2795200" y="3660323"/>
            <a:ext cx="600" cy="584400"/>
          </a:xfrm>
          <a:prstGeom prst="bentConnector4">
            <a:avLst>
              <a:gd fmla="val -39687500" name="adj1"/>
              <a:gd fmla="val 57700" name="adj2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41"/>
          <p:cNvSpPr/>
          <p:nvPr/>
        </p:nvSpPr>
        <p:spPr>
          <a:xfrm rot="-5400000">
            <a:off x="2949700" y="4594700"/>
            <a:ext cx="180000" cy="489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41"/>
          <p:cNvCxnSpPr>
            <a:stCxn id="512" idx="0"/>
          </p:cNvCxnSpPr>
          <p:nvPr/>
        </p:nvCxnSpPr>
        <p:spPr>
          <a:xfrm flipH="1" rot="10800000">
            <a:off x="2795200" y="4254800"/>
            <a:ext cx="600" cy="584400"/>
          </a:xfrm>
          <a:prstGeom prst="bentConnector4">
            <a:avLst>
              <a:gd fmla="val -39687500" name="adj1"/>
              <a:gd fmla="val 57700" name="adj2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1"/>
          <p:cNvSpPr txBox="1"/>
          <p:nvPr/>
        </p:nvSpPr>
        <p:spPr>
          <a:xfrm>
            <a:off x="3284200" y="1204163"/>
            <a:ext cx="3744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Comfortaa"/>
                <a:ea typeface="Comfortaa"/>
                <a:cs typeface="Comfortaa"/>
                <a:sym typeface="Comfortaa"/>
              </a:rPr>
              <a:t>Setembro 1ª sprint</a:t>
            </a:r>
            <a:endParaRPr sz="1600">
              <a:solidFill>
                <a:srgbClr val="4747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5" name="Google Shape;515;p41"/>
          <p:cNvSpPr txBox="1"/>
          <p:nvPr/>
        </p:nvSpPr>
        <p:spPr>
          <a:xfrm>
            <a:off x="3284200" y="1781451"/>
            <a:ext cx="3744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Comfortaa"/>
                <a:ea typeface="Comfortaa"/>
                <a:cs typeface="Comfortaa"/>
                <a:sym typeface="Comfortaa"/>
              </a:rPr>
              <a:t>Setembro 2ª sprint</a:t>
            </a:r>
            <a:endParaRPr sz="1600">
              <a:solidFill>
                <a:srgbClr val="4747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6" name="Google Shape;516;p41"/>
          <p:cNvSpPr txBox="1"/>
          <p:nvPr/>
        </p:nvSpPr>
        <p:spPr>
          <a:xfrm>
            <a:off x="3265050" y="2297106"/>
            <a:ext cx="3744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Comfortaa"/>
                <a:ea typeface="Comfortaa"/>
                <a:cs typeface="Comfortaa"/>
                <a:sym typeface="Comfortaa"/>
              </a:rPr>
              <a:t>Outubro 1ª sprint</a:t>
            </a:r>
            <a:endParaRPr sz="1600">
              <a:solidFill>
                <a:srgbClr val="4747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7" name="Google Shape;517;p41"/>
          <p:cNvSpPr txBox="1"/>
          <p:nvPr/>
        </p:nvSpPr>
        <p:spPr>
          <a:xfrm>
            <a:off x="3265050" y="2812774"/>
            <a:ext cx="3744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Comfortaa"/>
                <a:ea typeface="Comfortaa"/>
                <a:cs typeface="Comfortaa"/>
                <a:sym typeface="Comfortaa"/>
              </a:rPr>
              <a:t>Outubro 2ª sprint</a:t>
            </a:r>
            <a:endParaRPr sz="1600">
              <a:solidFill>
                <a:srgbClr val="4747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8" name="Google Shape;518;p41"/>
          <p:cNvSpPr txBox="1"/>
          <p:nvPr/>
        </p:nvSpPr>
        <p:spPr>
          <a:xfrm>
            <a:off x="3284200" y="3412808"/>
            <a:ext cx="3744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Comfortaa"/>
                <a:ea typeface="Comfortaa"/>
                <a:cs typeface="Comfortaa"/>
                <a:sym typeface="Comfortaa"/>
              </a:rPr>
              <a:t>Novembro 1ª sprint</a:t>
            </a:r>
            <a:endParaRPr sz="1600">
              <a:solidFill>
                <a:srgbClr val="4747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9" name="Google Shape;519;p41"/>
          <p:cNvSpPr txBox="1"/>
          <p:nvPr/>
        </p:nvSpPr>
        <p:spPr>
          <a:xfrm>
            <a:off x="3279779" y="3921081"/>
            <a:ext cx="3744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Comfortaa"/>
                <a:ea typeface="Comfortaa"/>
                <a:cs typeface="Comfortaa"/>
                <a:sym typeface="Comfortaa"/>
              </a:rPr>
              <a:t>Novembro 2ª sprint</a:t>
            </a:r>
            <a:endParaRPr sz="1600">
              <a:solidFill>
                <a:srgbClr val="4747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0" name="Google Shape;520;p41"/>
          <p:cNvSpPr txBox="1"/>
          <p:nvPr/>
        </p:nvSpPr>
        <p:spPr>
          <a:xfrm>
            <a:off x="3293775" y="4551596"/>
            <a:ext cx="3744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Comfortaa"/>
                <a:ea typeface="Comfortaa"/>
                <a:cs typeface="Comfortaa"/>
                <a:sym typeface="Comfortaa"/>
              </a:rPr>
              <a:t>Dezembro 1ª sprint</a:t>
            </a:r>
            <a:endParaRPr sz="1600">
              <a:solidFill>
                <a:srgbClr val="47474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1" name="Google Shape;521;p41"/>
          <p:cNvSpPr txBox="1"/>
          <p:nvPr/>
        </p:nvSpPr>
        <p:spPr>
          <a:xfrm>
            <a:off x="0" y="2496725"/>
            <a:ext cx="252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Atividades a serem executadas por Lucas e Luis</a:t>
            </a:r>
            <a:endParaRPr sz="2000">
              <a:solidFill>
                <a:srgbClr val="3172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Orientadores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489175" y="2667880"/>
            <a:ext cx="273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estrial"/>
                <a:ea typeface="Questrial"/>
                <a:cs typeface="Questrial"/>
                <a:sym typeface="Questrial"/>
              </a:rPr>
              <a:t>Cleiton Silva Tavares</a:t>
            </a:r>
            <a:endParaRPr b="1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5877100" y="2667880"/>
            <a:ext cx="273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estrial"/>
                <a:ea typeface="Questrial"/>
                <a:cs typeface="Questrial"/>
                <a:sym typeface="Questrial"/>
              </a:rPr>
              <a:t>João Paulo Aramuni</a:t>
            </a:r>
            <a:endParaRPr b="1" sz="20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64" name="Google Shape;264;p24"/>
          <p:cNvCxnSpPr>
            <a:endCxn id="265" idx="0"/>
          </p:cNvCxnSpPr>
          <p:nvPr/>
        </p:nvCxnSpPr>
        <p:spPr>
          <a:xfrm flipH="1">
            <a:off x="1855225" y="1173346"/>
            <a:ext cx="2732100" cy="904200"/>
          </a:xfrm>
          <a:prstGeom prst="bentConnector2">
            <a:avLst/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4"/>
          <p:cNvCxnSpPr>
            <a:endCxn id="267" idx="1"/>
          </p:cNvCxnSpPr>
          <p:nvPr/>
        </p:nvCxnSpPr>
        <p:spPr>
          <a:xfrm>
            <a:off x="4592413" y="1172446"/>
            <a:ext cx="2715900" cy="905100"/>
          </a:xfrm>
          <a:prstGeom prst="bentConnector2">
            <a:avLst/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" name="Google Shape;2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4675" y="2077546"/>
            <a:ext cx="521100" cy="521100"/>
          </a:xfrm>
          <a:prstGeom prst="parallelogram">
            <a:avLst>
              <a:gd fmla="val 25000" name="adj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2625" y="2077546"/>
            <a:ext cx="521100" cy="521100"/>
          </a:xfrm>
          <a:prstGeom prst="parallelogram">
            <a:avLst>
              <a:gd fmla="val 25000" name="adj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24"/>
          <p:cNvSpPr txBox="1"/>
          <p:nvPr/>
        </p:nvSpPr>
        <p:spPr>
          <a:xfrm>
            <a:off x="712216" y="2946555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Encode Sans"/>
                <a:ea typeface="Encode Sans"/>
                <a:cs typeface="Encode Sans"/>
                <a:sym typeface="Encode Sans"/>
              </a:rPr>
              <a:t>Orientador</a:t>
            </a:r>
            <a:endParaRPr sz="1600">
              <a:solidFill>
                <a:srgbClr val="474747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74747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6100166" y="2946555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Encode Sans"/>
                <a:ea typeface="Encode Sans"/>
                <a:cs typeface="Encode Sans"/>
                <a:sym typeface="Encode Sans"/>
              </a:rPr>
              <a:t>Orientador</a:t>
            </a:r>
            <a:endParaRPr sz="1600">
              <a:solidFill>
                <a:srgbClr val="474747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74747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 txBox="1"/>
          <p:nvPr>
            <p:ph type="title"/>
          </p:nvPr>
        </p:nvSpPr>
        <p:spPr>
          <a:xfrm>
            <a:off x="1477800" y="1043400"/>
            <a:ext cx="66753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Obrigado!</a:t>
            </a:r>
            <a:endParaRPr sz="4000"/>
          </a:p>
        </p:txBody>
      </p:sp>
      <p:grpSp>
        <p:nvGrpSpPr>
          <p:cNvPr id="527" name="Google Shape;527;p42"/>
          <p:cNvGrpSpPr/>
          <p:nvPr/>
        </p:nvGrpSpPr>
        <p:grpSpPr>
          <a:xfrm>
            <a:off x="6729678" y="743325"/>
            <a:ext cx="2563876" cy="247650"/>
            <a:chOff x="1962150" y="714375"/>
            <a:chExt cx="4333800" cy="247650"/>
          </a:xfrm>
        </p:grpSpPr>
        <p:cxnSp>
          <p:nvCxnSpPr>
            <p:cNvPr id="528" name="Google Shape;528;p42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2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42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42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32" name="Google Shape;5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550" y="1310800"/>
            <a:ext cx="5152425" cy="343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Nossa Equipe</a:t>
            </a: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3428700" y="2574653"/>
            <a:ext cx="2286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Encode Sans"/>
                <a:ea typeface="Encode Sans"/>
                <a:cs typeface="Encode Sans"/>
                <a:sym typeface="Encode Sans"/>
              </a:rPr>
              <a:t>Cliente</a:t>
            </a:r>
            <a:endParaRPr sz="1600">
              <a:solidFill>
                <a:srgbClr val="474747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6100166" y="3754275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74747"/>
                </a:solidFill>
                <a:latin typeface="Encode Sans"/>
                <a:ea typeface="Encode Sans"/>
                <a:cs typeface="Encode Sans"/>
                <a:sym typeface="Encode Sans"/>
              </a:rPr>
              <a:t>Desenvolvedor</a:t>
            </a:r>
            <a:endParaRPr sz="1600">
              <a:solidFill>
                <a:srgbClr val="474747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74747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803734" y="3475600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Luis Vaz</a:t>
            </a:r>
            <a:endParaRPr b="1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3520500" y="2299314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estrial"/>
                <a:ea typeface="Questrial"/>
                <a:cs typeface="Questrial"/>
                <a:sym typeface="Questrial"/>
              </a:rPr>
              <a:t>Lucas Amaral</a:t>
            </a:r>
            <a:endParaRPr b="1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6191666" y="3475600"/>
            <a:ext cx="210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Lucas Lima</a:t>
            </a:r>
            <a:endParaRPr b="1" sz="20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80" name="Google Shape;280;p25"/>
          <p:cNvCxnSpPr>
            <a:stCxn id="281" idx="5"/>
            <a:endCxn id="282" idx="0"/>
          </p:cNvCxnSpPr>
          <p:nvPr/>
        </p:nvCxnSpPr>
        <p:spPr>
          <a:xfrm flipH="1">
            <a:off x="1855125" y="1979227"/>
            <a:ext cx="2476800" cy="906000"/>
          </a:xfrm>
          <a:prstGeom prst="bentConnector2">
            <a:avLst/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5"/>
          <p:cNvCxnSpPr>
            <a:stCxn id="281" idx="2"/>
            <a:endCxn id="284" idx="1"/>
          </p:cNvCxnSpPr>
          <p:nvPr/>
        </p:nvCxnSpPr>
        <p:spPr>
          <a:xfrm>
            <a:off x="4812075" y="1979227"/>
            <a:ext cx="2496300" cy="906000"/>
          </a:xfrm>
          <a:prstGeom prst="bentConnector2">
            <a:avLst/>
          </a:prstGeom>
          <a:noFill/>
          <a:ln cap="flat" cmpd="sng" w="19050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25" title="image.png"/>
          <p:cNvPicPr preferRelativeResize="0"/>
          <p:nvPr/>
        </p:nvPicPr>
        <p:blipFill rotWithShape="1">
          <a:blip r:embed="rId3">
            <a:alphaModFix/>
          </a:blip>
          <a:srcRect b="0" l="6171" r="6162" t="0"/>
          <a:stretch/>
        </p:blipFill>
        <p:spPr>
          <a:xfrm>
            <a:off x="4251900" y="1659127"/>
            <a:ext cx="640200" cy="640200"/>
          </a:xfrm>
          <a:prstGeom prst="parallelogram">
            <a:avLst>
              <a:gd fmla="val 25000" name="adj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4675" y="2885266"/>
            <a:ext cx="521100" cy="521100"/>
          </a:xfrm>
          <a:prstGeom prst="parallelogram">
            <a:avLst>
              <a:gd fmla="val 25000" name="adj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2625" y="2885266"/>
            <a:ext cx="521100" cy="521100"/>
          </a:xfrm>
          <a:prstGeom prst="parallelogram">
            <a:avLst>
              <a:gd fmla="val 25000" name="adj"/>
            </a:avLst>
          </a:prstGeom>
          <a:noFill/>
          <a:ln cap="flat" cmpd="sng" w="19050">
            <a:solidFill>
              <a:srgbClr val="47474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25"/>
          <p:cNvSpPr txBox="1"/>
          <p:nvPr/>
        </p:nvSpPr>
        <p:spPr>
          <a:xfrm>
            <a:off x="712216" y="3754275"/>
            <a:ext cx="2286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74747"/>
                </a:solidFill>
                <a:latin typeface="Encode Sans"/>
                <a:ea typeface="Encode Sans"/>
                <a:cs typeface="Encode Sans"/>
                <a:sym typeface="Encode Sans"/>
              </a:rPr>
              <a:t>Desenvolvedor</a:t>
            </a:r>
            <a:endParaRPr sz="1600">
              <a:solidFill>
                <a:srgbClr val="474747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74747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grpSp>
        <p:nvGrpSpPr>
          <p:cNvPr id="286" name="Google Shape;286;p25"/>
          <p:cNvGrpSpPr/>
          <p:nvPr/>
        </p:nvGrpSpPr>
        <p:grpSpPr>
          <a:xfrm>
            <a:off x="2780180" y="3028122"/>
            <a:ext cx="3583638" cy="1862171"/>
            <a:chOff x="4334950" y="2771775"/>
            <a:chExt cx="4466149" cy="2320751"/>
          </a:xfrm>
        </p:grpSpPr>
        <p:pic>
          <p:nvPicPr>
            <p:cNvPr id="287" name="Google Shape;28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34950" y="3046951"/>
              <a:ext cx="2567777" cy="1770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77627" y="2771775"/>
              <a:ext cx="3023473" cy="2320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623550" y="1303500"/>
            <a:ext cx="78969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motivação para o desenvolvimento do BusCars surge da experiência de um profissional que atuou diretamente no mercado de compra e venda de veículos no Brasil. Durante sua escolaridade nos Estados Unidos, ele teve contato com plataformas inovadoras como o </a:t>
            </a:r>
            <a:r>
              <a:rPr b="1" lang="en"/>
              <a:t>Bring a Trailer</a:t>
            </a:r>
            <a:r>
              <a:rPr lang="en"/>
              <a:t> e o </a:t>
            </a:r>
            <a:r>
              <a:rPr b="1" lang="en"/>
              <a:t>Auto Tempest</a:t>
            </a:r>
            <a:r>
              <a:rPr lang="en"/>
              <a:t>, reconhecendo o potencial de uma solução que fosse, ao mesmo tempo, um eficiente agregador de anúncios e uma plataforma com foco em curadoria e detalhamento.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Ao retornar ao Brasil, anos apos sua experiencia internacional, </a:t>
            </a:r>
            <a:r>
              <a:rPr lang="en"/>
              <a:t>já</a:t>
            </a:r>
            <a:r>
              <a:rPr lang="en"/>
              <a:t> trabalhando a algum tempo no mercado automotivo nacional, ele identificou uma lacuna no mesmo, que </a:t>
            </a:r>
            <a:r>
              <a:rPr lang="en"/>
              <a:t>carece</a:t>
            </a:r>
            <a:r>
              <a:rPr lang="en"/>
              <a:t> de um sistema com essas características. A junção dessas duas ideias é o que torna o BusCars um projeto inovador, buscando preencher uma necessidade real do mercado e oferecer uma solução diferenciada e completa para compradores e vendedores no país.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Nossos objetivos</a:t>
            </a: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5000550" y="1622350"/>
            <a:ext cx="3457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Proporcionar uma melhoria na 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busca por anúncios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4307510" y="1691969"/>
            <a:ext cx="519900" cy="5199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1447800" y="2360875"/>
            <a:ext cx="269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Padronização 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 visualização de anúncios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4307510" y="2435133"/>
            <a:ext cx="519900" cy="5199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5000551" y="3108925"/>
            <a:ext cx="3672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Certificar autenticidade nas informações dos anúncios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4307510" y="3178297"/>
            <a:ext cx="519900" cy="5199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089646" y="3851875"/>
            <a:ext cx="3053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Inovação 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no meio de vendas de seminovos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4307510" y="3921461"/>
            <a:ext cx="519900" cy="519900"/>
          </a:xfrm>
          <a:prstGeom prst="roundRect">
            <a:avLst>
              <a:gd fmla="val 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cxnSp>
        <p:nvCxnSpPr>
          <p:cNvPr id="308" name="Google Shape;308;p27"/>
          <p:cNvCxnSpPr>
            <a:endCxn id="303" idx="0"/>
          </p:cNvCxnSpPr>
          <p:nvPr/>
        </p:nvCxnSpPr>
        <p:spPr>
          <a:xfrm>
            <a:off x="4567460" y="2211933"/>
            <a:ext cx="0" cy="22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7"/>
          <p:cNvCxnSpPr>
            <a:stCxn id="303" idx="2"/>
            <a:endCxn id="305" idx="0"/>
          </p:cNvCxnSpPr>
          <p:nvPr/>
        </p:nvCxnSpPr>
        <p:spPr>
          <a:xfrm>
            <a:off x="4567460" y="2955033"/>
            <a:ext cx="0" cy="22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27"/>
          <p:cNvCxnSpPr>
            <a:stCxn id="305" idx="2"/>
            <a:endCxn id="307" idx="0"/>
          </p:cNvCxnSpPr>
          <p:nvPr/>
        </p:nvCxnSpPr>
        <p:spPr>
          <a:xfrm>
            <a:off x="4567460" y="3698197"/>
            <a:ext cx="0" cy="22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27"/>
          <p:cNvCxnSpPr>
            <a:stCxn id="301" idx="3"/>
          </p:cNvCxnSpPr>
          <p:nvPr/>
        </p:nvCxnSpPr>
        <p:spPr>
          <a:xfrm flipH="1" rot="10800000">
            <a:off x="4827410" y="1951619"/>
            <a:ext cx="228000" cy="300"/>
          </a:xfrm>
          <a:prstGeom prst="straightConnector1">
            <a:avLst/>
          </a:prstGeom>
          <a:noFill/>
          <a:ln cap="flat" cmpd="sng" w="9525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7"/>
          <p:cNvCxnSpPr/>
          <p:nvPr/>
        </p:nvCxnSpPr>
        <p:spPr>
          <a:xfrm flipH="1" rot="10800000">
            <a:off x="4079510" y="2694932"/>
            <a:ext cx="228000" cy="300"/>
          </a:xfrm>
          <a:prstGeom prst="straightConnector1">
            <a:avLst/>
          </a:prstGeom>
          <a:noFill/>
          <a:ln cap="flat" cmpd="sng" w="9525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7"/>
          <p:cNvCxnSpPr/>
          <p:nvPr/>
        </p:nvCxnSpPr>
        <p:spPr>
          <a:xfrm flipH="1" rot="10800000">
            <a:off x="4827410" y="3438094"/>
            <a:ext cx="228000" cy="300"/>
          </a:xfrm>
          <a:prstGeom prst="straightConnector1">
            <a:avLst/>
          </a:prstGeom>
          <a:noFill/>
          <a:ln cap="flat" cmpd="sng" w="9525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7"/>
          <p:cNvCxnSpPr/>
          <p:nvPr/>
        </p:nvCxnSpPr>
        <p:spPr>
          <a:xfrm flipH="1" rot="10800000">
            <a:off x="4079510" y="4181269"/>
            <a:ext cx="228000" cy="300"/>
          </a:xfrm>
          <a:prstGeom prst="straightConnector1">
            <a:avLst/>
          </a:prstGeom>
          <a:noFill/>
          <a:ln cap="flat" cmpd="sng" w="9525">
            <a:solidFill>
              <a:srgbClr val="4747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602" y="1061428"/>
            <a:ext cx="3668699" cy="256547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>
            <a:off x="6557400" y="2098593"/>
            <a:ext cx="491100" cy="49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1" name="Google Shape;321;p28"/>
          <p:cNvGrpSpPr/>
          <p:nvPr/>
        </p:nvGrpSpPr>
        <p:grpSpPr>
          <a:xfrm>
            <a:off x="6624804" y="2226849"/>
            <a:ext cx="356325" cy="234596"/>
            <a:chOff x="5727616" y="4204699"/>
            <a:chExt cx="440505" cy="290018"/>
          </a:xfrm>
        </p:grpSpPr>
        <p:sp>
          <p:nvSpPr>
            <p:cNvPr id="322" name="Google Shape;322;p28"/>
            <p:cNvSpPr/>
            <p:nvPr/>
          </p:nvSpPr>
          <p:spPr>
            <a:xfrm>
              <a:off x="5727616" y="4204699"/>
              <a:ext cx="440505" cy="290018"/>
            </a:xfrm>
            <a:custGeom>
              <a:rect b="b" l="l" r="r" t="t"/>
              <a:pathLst>
                <a:path extrusionOk="0" h="9133" w="13872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5779789" y="4416409"/>
              <a:ext cx="52205" cy="51475"/>
            </a:xfrm>
            <a:custGeom>
              <a:rect b="b" l="l" r="r" t="t"/>
              <a:pathLst>
                <a:path extrusionOk="0" h="1621" w="1644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048627" y="4416409"/>
              <a:ext cx="52205" cy="51856"/>
            </a:xfrm>
            <a:custGeom>
              <a:rect b="b" l="l" r="r" t="t"/>
              <a:pathLst>
                <a:path extrusionOk="0" h="1633" w="1644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000995" y="4365379"/>
              <a:ext cx="122892" cy="58016"/>
            </a:xfrm>
            <a:custGeom>
              <a:rect b="b" l="l" r="r" t="t"/>
              <a:pathLst>
                <a:path extrusionOk="0" h="1827" w="387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5816847" y="4230039"/>
              <a:ext cx="124797" cy="193610"/>
            </a:xfrm>
            <a:custGeom>
              <a:rect b="b" l="l" r="r" t="t"/>
              <a:pathLst>
                <a:path extrusionOk="0" h="6097" w="393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5954474" y="4230039"/>
              <a:ext cx="120256" cy="102854"/>
            </a:xfrm>
            <a:custGeom>
              <a:rect b="b" l="l" r="r" t="t"/>
              <a:pathLst>
                <a:path extrusionOk="0" h="3239" w="3787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5876198" y="4333243"/>
              <a:ext cx="39376" cy="13274"/>
            </a:xfrm>
            <a:custGeom>
              <a:rect b="b" l="l" r="r" t="t"/>
              <a:pathLst>
                <a:path extrusionOk="0" h="418" w="124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5979433" y="4333243"/>
              <a:ext cx="39344" cy="13274"/>
            </a:xfrm>
            <a:custGeom>
              <a:rect b="b" l="l" r="r" t="t"/>
              <a:pathLst>
                <a:path extrusionOk="0" h="418" w="1239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2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Agregação de anúncios.</a:t>
            </a:r>
            <a:endParaRPr/>
          </a:p>
        </p:txBody>
      </p:sp>
      <p:sp>
        <p:nvSpPr>
          <p:cNvPr id="331" name="Google Shape;331;p28"/>
          <p:cNvSpPr txBox="1"/>
          <p:nvPr/>
        </p:nvSpPr>
        <p:spPr>
          <a:xfrm>
            <a:off x="930125" y="1861500"/>
            <a:ext cx="1779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930120" y="2692992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BusCars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720000" y="2824542"/>
            <a:ext cx="188100" cy="188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2971270" y="2692992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Icarros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2761150" y="2824542"/>
            <a:ext cx="188100" cy="188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720000" y="1230900"/>
            <a:ext cx="42486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 gráfico ilustra a distribuição de resultados de uma pesquisa específica por diferentes plataformas a fim de mostrar a efetividade da agregação das publicações.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930120" y="3249175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OLX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28"/>
          <p:cNvSpPr/>
          <p:nvPr/>
        </p:nvSpPr>
        <p:spPr>
          <a:xfrm>
            <a:off x="720000" y="3380725"/>
            <a:ext cx="188100" cy="188100"/>
          </a:xfrm>
          <a:prstGeom prst="ellipse">
            <a:avLst/>
          </a:prstGeom>
          <a:solidFill>
            <a:srgbClr val="351C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2971270" y="3249175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WebMotors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28"/>
          <p:cNvSpPr/>
          <p:nvPr/>
        </p:nvSpPr>
        <p:spPr>
          <a:xfrm>
            <a:off x="2761150" y="3380725"/>
            <a:ext cx="188100" cy="188100"/>
          </a:xfrm>
          <a:prstGeom prst="ellipse">
            <a:avLst/>
          </a:prstGeom>
          <a:solidFill>
            <a:srgbClr val="99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Atores</a:t>
            </a:r>
            <a:endParaRPr/>
          </a:p>
        </p:txBody>
      </p:sp>
      <p:sp>
        <p:nvSpPr>
          <p:cNvPr id="346" name="Google Shape;346;p29"/>
          <p:cNvSpPr txBox="1"/>
          <p:nvPr>
            <p:ph idx="2" type="title"/>
          </p:nvPr>
        </p:nvSpPr>
        <p:spPr>
          <a:xfrm>
            <a:off x="1007701" y="1397639"/>
            <a:ext cx="159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</a:t>
            </a:r>
            <a:endParaRPr/>
          </a:p>
        </p:txBody>
      </p:sp>
      <p:sp>
        <p:nvSpPr>
          <p:cNvPr id="347" name="Google Shape;347;p29"/>
          <p:cNvSpPr txBox="1"/>
          <p:nvPr>
            <p:ph idx="1" type="subTitle"/>
          </p:nvPr>
        </p:nvSpPr>
        <p:spPr>
          <a:xfrm>
            <a:off x="3036891" y="1258439"/>
            <a:ext cx="4758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Clientes são os usuários finais que buscam veículos, utilizando a plataforma para centralizar suas pesquisas e obter informações detalhadas sobre as ofertas do mercado.</a:t>
            </a:r>
            <a:endParaRPr/>
          </a:p>
        </p:txBody>
      </p:sp>
      <p:sp>
        <p:nvSpPr>
          <p:cNvPr id="348" name="Google Shape;348;p29"/>
          <p:cNvSpPr txBox="1"/>
          <p:nvPr>
            <p:ph idx="4" type="title"/>
          </p:nvPr>
        </p:nvSpPr>
        <p:spPr>
          <a:xfrm>
            <a:off x="1007701" y="2454914"/>
            <a:ext cx="159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Vendedor</a:t>
            </a:r>
            <a:endParaRPr/>
          </a:p>
        </p:txBody>
      </p:sp>
      <p:sp>
        <p:nvSpPr>
          <p:cNvPr id="349" name="Google Shape;349;p29"/>
          <p:cNvSpPr txBox="1"/>
          <p:nvPr>
            <p:ph idx="5" type="subTitle"/>
          </p:nvPr>
        </p:nvSpPr>
        <p:spPr>
          <a:xfrm>
            <a:off x="3036891" y="2315714"/>
            <a:ext cx="4758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Vendedores são os profissionais do setor que utilizam o sistema para acompanhar o mercado e, no futuro, poderão publicar seus próprios anúncios com maior riqueza de detalhes.</a:t>
            </a:r>
            <a:endParaRPr/>
          </a:p>
        </p:txBody>
      </p:sp>
      <p:sp>
        <p:nvSpPr>
          <p:cNvPr id="350" name="Google Shape;350;p29"/>
          <p:cNvSpPr txBox="1"/>
          <p:nvPr>
            <p:ph idx="7" type="title"/>
          </p:nvPr>
        </p:nvSpPr>
        <p:spPr>
          <a:xfrm>
            <a:off x="1007700" y="3512189"/>
            <a:ext cx="2029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Administrador</a:t>
            </a:r>
            <a:endParaRPr/>
          </a:p>
        </p:txBody>
      </p:sp>
      <p:sp>
        <p:nvSpPr>
          <p:cNvPr id="351" name="Google Shape;351;p29"/>
          <p:cNvSpPr txBox="1"/>
          <p:nvPr>
            <p:ph idx="8" type="subTitle"/>
          </p:nvPr>
        </p:nvSpPr>
        <p:spPr>
          <a:xfrm>
            <a:off x="3036891" y="3372989"/>
            <a:ext cx="4758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Administradores são os responsáveis pela gestão e operação do sistema, cuidando da integridade dos dados, monitorando as coletas e garantindo a eficiência da plataforma.</a:t>
            </a:r>
            <a:endParaRPr/>
          </a:p>
        </p:txBody>
      </p:sp>
      <p:cxnSp>
        <p:nvCxnSpPr>
          <p:cNvPr id="352" name="Google Shape;352;p29"/>
          <p:cNvCxnSpPr/>
          <p:nvPr/>
        </p:nvCxnSpPr>
        <p:spPr>
          <a:xfrm>
            <a:off x="3036892" y="1266164"/>
            <a:ext cx="0" cy="290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/>
          <p:nvPr/>
        </p:nvSpPr>
        <p:spPr>
          <a:xfrm>
            <a:off x="3552263" y="1838086"/>
            <a:ext cx="2032800" cy="2032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137" y="1626888"/>
            <a:ext cx="2367626" cy="23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0"/>
          <p:cNvSpPr/>
          <p:nvPr/>
        </p:nvSpPr>
        <p:spPr>
          <a:xfrm>
            <a:off x="2922863" y="1543663"/>
            <a:ext cx="491100" cy="49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5730038" y="1543663"/>
            <a:ext cx="491100" cy="49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30"/>
          <p:cNvSpPr/>
          <p:nvPr/>
        </p:nvSpPr>
        <p:spPr>
          <a:xfrm>
            <a:off x="2922863" y="3674063"/>
            <a:ext cx="491100" cy="49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5730038" y="3674063"/>
            <a:ext cx="491100" cy="491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3" name="Google Shape;363;p30"/>
          <p:cNvGrpSpPr/>
          <p:nvPr/>
        </p:nvGrpSpPr>
        <p:grpSpPr>
          <a:xfrm>
            <a:off x="3005471" y="1639658"/>
            <a:ext cx="300045" cy="299737"/>
            <a:chOff x="2497275" y="2744159"/>
            <a:chExt cx="370930" cy="370549"/>
          </a:xfrm>
        </p:grpSpPr>
        <p:sp>
          <p:nvSpPr>
            <p:cNvPr id="364" name="Google Shape;364;p30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0"/>
          <p:cNvSpPr txBox="1"/>
          <p:nvPr/>
        </p:nvSpPr>
        <p:spPr>
          <a:xfrm>
            <a:off x="6644100" y="2014825"/>
            <a:ext cx="1779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Informações sobre o anunciante do veículo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6644095" y="1563625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Vendedor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6644100" y="3063462"/>
            <a:ext cx="1779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Informações sobre a publicação anunciada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6644095" y="3694062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Estatísticas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713225" y="2014825"/>
            <a:ext cx="1779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Informações sobre o veículo selecionado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713220" y="1563625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Descrição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713225" y="3063462"/>
            <a:ext cx="1779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Informação sobre o preço solicitado do veículo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713220" y="3694062"/>
            <a:ext cx="1779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Preço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Página de informações do veículo</a:t>
            </a:r>
            <a:endParaRPr/>
          </a:p>
        </p:txBody>
      </p:sp>
      <p:cxnSp>
        <p:nvCxnSpPr>
          <p:cNvPr id="379" name="Google Shape;379;p30"/>
          <p:cNvCxnSpPr>
            <a:endCxn id="357" idx="1"/>
          </p:cNvCxnSpPr>
          <p:nvPr/>
        </p:nvCxnSpPr>
        <p:spPr>
          <a:xfrm>
            <a:off x="3414059" y="1789283"/>
            <a:ext cx="435900" cy="346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0"/>
          <p:cNvCxnSpPr>
            <a:stCxn id="359" idx="2"/>
            <a:endCxn id="375" idx="3"/>
          </p:cNvCxnSpPr>
          <p:nvPr/>
        </p:nvCxnSpPr>
        <p:spPr>
          <a:xfrm flipH="1">
            <a:off x="2493263" y="1789213"/>
            <a:ext cx="429600" cy="6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0"/>
          <p:cNvCxnSpPr>
            <a:stCxn id="377" idx="3"/>
            <a:endCxn id="361" idx="2"/>
          </p:cNvCxnSpPr>
          <p:nvPr/>
        </p:nvCxnSpPr>
        <p:spPr>
          <a:xfrm>
            <a:off x="2493120" y="3919662"/>
            <a:ext cx="429600" cy="6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0"/>
          <p:cNvCxnSpPr>
            <a:stCxn id="361" idx="6"/>
            <a:endCxn id="357" idx="3"/>
          </p:cNvCxnSpPr>
          <p:nvPr/>
        </p:nvCxnSpPr>
        <p:spPr>
          <a:xfrm flipH="1" rot="10800000">
            <a:off x="3413963" y="3573113"/>
            <a:ext cx="435900" cy="346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0"/>
          <p:cNvCxnSpPr>
            <a:stCxn id="357" idx="5"/>
            <a:endCxn id="362" idx="2"/>
          </p:cNvCxnSpPr>
          <p:nvPr/>
        </p:nvCxnSpPr>
        <p:spPr>
          <a:xfrm flipH="1" rot="-5400000">
            <a:off x="5335516" y="3525040"/>
            <a:ext cx="346500" cy="442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0"/>
          <p:cNvCxnSpPr>
            <a:stCxn id="362" idx="6"/>
            <a:endCxn id="373" idx="1"/>
          </p:cNvCxnSpPr>
          <p:nvPr/>
        </p:nvCxnSpPr>
        <p:spPr>
          <a:xfrm>
            <a:off x="6221138" y="3919613"/>
            <a:ext cx="4230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0"/>
          <p:cNvCxnSpPr>
            <a:stCxn id="360" idx="6"/>
            <a:endCxn id="371" idx="1"/>
          </p:cNvCxnSpPr>
          <p:nvPr/>
        </p:nvCxnSpPr>
        <p:spPr>
          <a:xfrm>
            <a:off x="6221138" y="1789213"/>
            <a:ext cx="4230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0"/>
          <p:cNvCxnSpPr>
            <a:stCxn id="360" idx="2"/>
            <a:endCxn id="357" idx="7"/>
          </p:cNvCxnSpPr>
          <p:nvPr/>
        </p:nvCxnSpPr>
        <p:spPr>
          <a:xfrm flipH="1">
            <a:off x="5287238" y="1789213"/>
            <a:ext cx="442800" cy="346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7" name="Google Shape;387;p30"/>
          <p:cNvGrpSpPr/>
          <p:nvPr/>
        </p:nvGrpSpPr>
        <p:grpSpPr>
          <a:xfrm>
            <a:off x="3004805" y="3781415"/>
            <a:ext cx="327085" cy="277080"/>
            <a:chOff x="2770052" y="2009628"/>
            <a:chExt cx="327085" cy="277080"/>
          </a:xfrm>
        </p:grpSpPr>
        <p:sp>
          <p:nvSpPr>
            <p:cNvPr id="388" name="Google Shape;388;p30"/>
            <p:cNvSpPr/>
            <p:nvPr/>
          </p:nvSpPr>
          <p:spPr>
            <a:xfrm>
              <a:off x="2770052" y="2023537"/>
              <a:ext cx="327085" cy="263170"/>
            </a:xfrm>
            <a:custGeom>
              <a:rect b="b" l="l" r="r" t="t"/>
              <a:pathLst>
                <a:path extrusionOk="0" h="8268" w="10276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3059960" y="2009628"/>
              <a:ext cx="37177" cy="26960"/>
            </a:xfrm>
            <a:custGeom>
              <a:rect b="b" l="l" r="r" t="t"/>
              <a:pathLst>
                <a:path extrusionOk="0" h="847" w="1168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30"/>
          <p:cNvGrpSpPr/>
          <p:nvPr/>
        </p:nvGrpSpPr>
        <p:grpSpPr>
          <a:xfrm>
            <a:off x="5835832" y="1610159"/>
            <a:ext cx="279544" cy="358142"/>
            <a:chOff x="7596157" y="1968159"/>
            <a:chExt cx="279544" cy="358142"/>
          </a:xfrm>
        </p:grpSpPr>
        <p:sp>
          <p:nvSpPr>
            <p:cNvPr id="391" name="Google Shape;391;p30"/>
            <p:cNvSpPr/>
            <p:nvPr/>
          </p:nvSpPr>
          <p:spPr>
            <a:xfrm>
              <a:off x="7696868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7764378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7713088" y="2143032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7691197" y="20754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7758739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7596157" y="1968159"/>
              <a:ext cx="279544" cy="358142"/>
            </a:xfrm>
            <a:custGeom>
              <a:rect b="b" l="l" r="r" t="t"/>
              <a:pathLst>
                <a:path extrusionOk="0" h="11305" w="8824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0"/>
          <p:cNvGrpSpPr/>
          <p:nvPr/>
        </p:nvGrpSpPr>
        <p:grpSpPr>
          <a:xfrm>
            <a:off x="5825936" y="3775490"/>
            <a:ext cx="300067" cy="299057"/>
            <a:chOff x="852385" y="1510916"/>
            <a:chExt cx="353145" cy="351998"/>
          </a:xfrm>
        </p:grpSpPr>
        <p:sp>
          <p:nvSpPr>
            <p:cNvPr id="398" name="Google Shape;398;p30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77675" lIns="77675" spcFirstLastPara="1" rIns="77675" wrap="square" tIns="77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77675" lIns="77675" spcFirstLastPara="1" rIns="77675" wrap="square" tIns="77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77675" lIns="77675" spcFirstLastPara="1" rIns="77675" wrap="square" tIns="77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caso de uso</a:t>
            </a:r>
            <a:endParaRPr/>
          </a:p>
        </p:txBody>
      </p:sp>
      <p:sp>
        <p:nvSpPr>
          <p:cNvPr id="406" name="Google Shape;406;p31"/>
          <p:cNvSpPr txBox="1"/>
          <p:nvPr>
            <p:ph idx="1" type="subTitle"/>
          </p:nvPr>
        </p:nvSpPr>
        <p:spPr>
          <a:xfrm>
            <a:off x="710475" y="1371750"/>
            <a:ext cx="3775800" cy="29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principal funcionalidade do BusCar é a busca, um ponto de entrada para a experiência de todos os usuários, sejam eles Clientes ou Vendedores. Os Clientes são os usuários finais que utilizam a busca para encontrar o carro ideal, pesquisando com filtros avançados, acessando anúncios unificados e comparando dados como o valor da Tabela FIPE. Já os Vendedores usam a mesma funcionalidade como uma ferramenta de inteligência de mercado para analisar o comportamento dos preços, precificar seus próprios estoques de forma competitiva e buscar oportunidades de compra para revenda. Por fim, os Administradores operam nos bastidores para garantir a integridade e a saúde da plataforma, monitorando a coleta de dados, validando o conteúdo e visualizando métricas do sistema para tomar decisões estratégicas.</a:t>
            </a:r>
            <a:endParaRPr/>
          </a:p>
        </p:txBody>
      </p:sp>
      <p:pic>
        <p:nvPicPr>
          <p:cNvPr id="407" name="Google Shape;407;p31"/>
          <p:cNvPicPr preferRelativeResize="0"/>
          <p:nvPr/>
        </p:nvPicPr>
        <p:blipFill rotWithShape="1">
          <a:blip r:embed="rId3">
            <a:alphaModFix/>
          </a:blip>
          <a:srcRect b="4089" l="975" r="1501" t="1908"/>
          <a:stretch/>
        </p:blipFill>
        <p:spPr>
          <a:xfrm>
            <a:off x="5047800" y="1173375"/>
            <a:ext cx="3151976" cy="318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utomotive Industry Theme for Business by Slidesgo">
  <a:themeElements>
    <a:clrScheme name="Simple Light">
      <a:dk1>
        <a:srgbClr val="191919"/>
      </a:dk1>
      <a:lt1>
        <a:srgbClr val="F3F3F3"/>
      </a:lt1>
      <a:dk2>
        <a:srgbClr val="171783"/>
      </a:dk2>
      <a:lt2>
        <a:srgbClr val="B336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